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4"/>
  </p:notesMasterIdLst>
  <p:sldIdLst>
    <p:sldId id="859" r:id="rId2"/>
    <p:sldId id="860" r:id="rId3"/>
    <p:sldId id="861" r:id="rId4"/>
    <p:sldId id="862" r:id="rId5"/>
    <p:sldId id="863" r:id="rId6"/>
    <p:sldId id="864" r:id="rId7"/>
    <p:sldId id="865" r:id="rId8"/>
    <p:sldId id="866" r:id="rId9"/>
    <p:sldId id="867" r:id="rId10"/>
    <p:sldId id="868" r:id="rId11"/>
    <p:sldId id="869" r:id="rId12"/>
    <p:sldId id="870" r:id="rId13"/>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0000FF"/>
    <a:srgbClr val="39B97A"/>
    <a:srgbClr val="1EB26A"/>
    <a:srgbClr val="E3F2E7"/>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p:cViewPr varScale="1">
        <p:scale>
          <a:sx n="111" d="100"/>
          <a:sy n="111" d="100"/>
        </p:scale>
        <p:origin x="510"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2025/9/13</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923330"/>
          </a:xfrm>
        </p:spPr>
        <p:txBody>
          <a:bodyPr wrap="square">
            <a:spAutoFit/>
          </a:bodyPr>
          <a:lstStyle>
            <a:lvl1pPr marL="0" indent="0" algn="just">
              <a:lnSpc>
                <a:spcPct val="150000"/>
              </a:lnSpc>
              <a:spcBef>
                <a:spcPts val="0"/>
              </a:spcBef>
              <a:buFontTx/>
              <a:buNone/>
              <a:tabLst>
                <a:tab pos="5645150" algn="l"/>
                <a:tab pos="9862820" algn="l"/>
              </a:tabLst>
              <a:defRPr sz="36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七年级</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2025/9/13</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第一部分　基础过关篇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200329"/>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ea typeface="微软雅黑" panose="020B0503020204020204" pitchFamily="34" charset="-122"/>
                <a:cs typeface="Times New Roman" panose="02020603050405020304" pitchFamily="18" charset="0"/>
              </a:rPr>
              <a:t>基础训练   </a:t>
            </a:r>
            <a:r>
              <a:rPr lang="en-US" altLang="zh-CN" sz="4800" b="0" smtClean="0">
                <a:solidFill>
                  <a:srgbClr val="000000"/>
                </a:solidFill>
                <a:ea typeface="微软雅黑" panose="020B0503020204020204" pitchFamily="34" charset="-122"/>
                <a:cs typeface="Times New Roman" panose="02020603050405020304" pitchFamily="18" charset="0"/>
              </a:rPr>
              <a:t>4</a:t>
            </a:r>
            <a:endParaRPr lang="zh-CN" altLang="en-US" sz="4800" b="0" dirty="0">
              <a:solidFill>
                <a:srgbClr val="000000"/>
              </a:solidFill>
              <a:ea typeface="微软雅黑" panose="020B0503020204020204" pitchFamily="34" charset="-122"/>
              <a:cs typeface="Times New Roman" panose="02020603050405020304"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indent="914400" hangingPunct="0">
              <a:spcAft>
                <a:spcPts val="0"/>
              </a:spcAft>
              <a:tabLst>
                <a:tab pos="5850890" algn="l"/>
              </a:tabLst>
            </a:pP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Now we often say </a:t>
            </a:r>
            <a:r>
              <a:rPr lang="en-US" altLang="zh-CN" sz="24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Wei</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Yu</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Chou</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Mou</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10</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tell that we should prepare well for a rainy day and think about the next thing in our everyday life</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1916832"/>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850890" algn="l"/>
              </a:tabLst>
            </a:pPr>
            <a:r>
              <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sz="240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English          B</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Chinese	     C</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Japanese</a:t>
            </a:r>
          </a:p>
        </p:txBody>
      </p:sp>
      <p:sp>
        <p:nvSpPr>
          <p:cNvPr id="4" name="内容占位符 4"/>
          <p:cNvSpPr txBox="1">
            <a:spLocks/>
          </p:cNvSpPr>
          <p:nvPr/>
        </p:nvSpPr>
        <p:spPr bwMode="auto">
          <a:xfrm>
            <a:off x="360854" y="2502323"/>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考查名词辨析。句意：现在我们经常用中文说</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未雨绸缪</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，告诉我们应该为下雨天做好准备，并思考日常生活中的下一件事。</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English</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英语；</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Chinese</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中文；</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Japanese</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日语。</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Wei Yu Chou Mou</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是中文。故选</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900607" y="2024152"/>
            <a:ext cx="389850" cy="461665"/>
          </a:xfrm>
          <a:prstGeom prst="rect">
            <a:avLst/>
          </a:prstGeom>
        </p:spPr>
        <p:txBody>
          <a:bodyPr wrap="none">
            <a:spAutoFit/>
          </a:bodyPr>
          <a:lstStyle/>
          <a:p>
            <a:r>
              <a:rPr lang="en-US" altLang="zh-CN" sz="2400">
                <a:cs typeface="Times New Roman" panose="02020603050405020304" pitchFamily="18" charset="0"/>
              </a:rPr>
              <a:t>B</a:t>
            </a:r>
            <a:endParaRPr lang="zh-CN" altLang="en-US" sz="1800"/>
          </a:p>
        </p:txBody>
      </p:sp>
    </p:spTree>
    <p:extLst>
      <p:ext uri="{BB962C8B-B14F-4D97-AF65-F5344CB8AC3E}">
        <p14:creationId xmlns:p14="http://schemas.microsoft.com/office/powerpoint/2010/main" val="40620511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360854" y="900094"/>
            <a:ext cx="11567000" cy="4891816"/>
          </a:xfrm>
          <a:prstGeom prst="rect">
            <a:avLst/>
          </a:prstGeom>
        </p:spPr>
      </p:pic>
      <p:sp>
        <p:nvSpPr>
          <p:cNvPr id="2" name="内容占位符 1"/>
          <p:cNvSpPr>
            <a:spLocks noGrp="1"/>
          </p:cNvSpPr>
          <p:nvPr>
            <p:ph idx="1"/>
          </p:nvPr>
        </p:nvSpPr>
        <p:spPr>
          <a:xfrm>
            <a:off x="360854" y="548680"/>
            <a:ext cx="11485848" cy="5243230"/>
          </a:xfrm>
        </p:spPr>
        <p:txBody>
          <a:bodyPr/>
          <a:lstStyle/>
          <a:p>
            <a:pPr hangingPunct="0">
              <a:lnSpc>
                <a:spcPct val="135000"/>
              </a:lnSpc>
              <a:spcAft>
                <a:spcPts val="0"/>
              </a:spcAft>
            </a:pPr>
            <a:endParaRPr lang="en-US" altLang="zh-CN" smtClean="0">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5000"/>
              </a:lnSpc>
              <a:spcAft>
                <a:spcPts val="0"/>
              </a:spcAft>
            </a:pPr>
            <a:r>
              <a:rPr lang="en-US" altLang="zh-CN" smtClean="0">
                <a:latin typeface="Times New Roman" panose="02020603050405020304" pitchFamily="18" charset="0"/>
                <a:ea typeface="宋体" panose="02010600030101010101" pitchFamily="2" charset="-122"/>
                <a:cs typeface="Times New Roman" panose="02020603050405020304" pitchFamily="18" charset="0"/>
              </a:rPr>
              <a:t>Now </a:t>
            </a:r>
            <a:r>
              <a:rPr lang="en-US" altLang="zh-CN">
                <a:latin typeface="Times New Roman" panose="02020603050405020304" pitchFamily="18" charset="0"/>
                <a:ea typeface="宋体" panose="02010600030101010101" pitchFamily="2" charset="-122"/>
                <a:cs typeface="Times New Roman" panose="02020603050405020304" pitchFamily="18" charset="0"/>
              </a:rPr>
              <a:t>we often say Wei Yu Chou Mou in Chinese to tell that we should prepare well for a rainy day and think about the next thing in our everyday life. </a:t>
            </a:r>
            <a:endParaRPr lang="zh-CN" altLang="zh-CN" sz="900">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35000"/>
              </a:lnSpc>
              <a:spcAft>
                <a:spcPts val="0"/>
              </a:spcAft>
            </a:pPr>
            <a:r>
              <a:rPr lang="en-US" altLang="zh-CN"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现</a:t>
            </a:r>
            <a:r>
              <a:rPr lang="zh-CN" altLang="zh-CN">
                <a:latin typeface="Times New Roman" panose="02020603050405020304" pitchFamily="18" charset="0"/>
                <a:ea typeface="楷体" panose="02010609060101010101" pitchFamily="49" charset="-122"/>
                <a:cs typeface="Times New Roman" panose="02020603050405020304" pitchFamily="18" charset="0"/>
              </a:rPr>
              <a:t>在我们经常用中文说</a:t>
            </a:r>
            <a:r>
              <a:rPr lang="en-US" altLang="zh-CN">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未雨绸缪</a:t>
            </a:r>
            <a:r>
              <a:rPr lang="en-US" altLang="zh-CN">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告诉我们应该在日常生活中提前为下雨天做好准备并考虑接下来的事情。</a:t>
            </a:r>
            <a:endParaRPr lang="zh-CN" altLang="en-US"/>
          </a:p>
        </p:txBody>
      </p:sp>
      <p:pic>
        <p:nvPicPr>
          <p:cNvPr id="3" name="译文.eps" descr="id:2147487336;FounderCES"/>
          <p:cNvPicPr/>
          <p:nvPr/>
        </p:nvPicPr>
        <p:blipFill>
          <a:blip r:embed="rId3"/>
          <a:stretch>
            <a:fillRect/>
          </a:stretch>
        </p:blipFill>
        <p:spPr>
          <a:xfrm>
            <a:off x="478582" y="3754536"/>
            <a:ext cx="1224136" cy="378439"/>
          </a:xfrm>
          <a:prstGeom prst="rect">
            <a:avLst/>
          </a:prstGeom>
        </p:spPr>
      </p:pic>
      <p:pic>
        <p:nvPicPr>
          <p:cNvPr id="8" name="图片 7"/>
          <p:cNvPicPr>
            <a:picLocks noChangeAspect="1"/>
          </p:cNvPicPr>
          <p:nvPr/>
        </p:nvPicPr>
        <p:blipFill>
          <a:blip r:embed="rId4"/>
          <a:stretch>
            <a:fillRect/>
          </a:stretch>
        </p:blipFill>
        <p:spPr>
          <a:xfrm>
            <a:off x="364633" y="826412"/>
            <a:ext cx="2850254" cy="553993"/>
          </a:xfrm>
          <a:prstGeom prst="rect">
            <a:avLst/>
          </a:prstGeom>
        </p:spPr>
      </p:pic>
    </p:spTree>
    <p:extLst>
      <p:ext uri="{BB962C8B-B14F-4D97-AF65-F5344CB8AC3E}">
        <p14:creationId xmlns:p14="http://schemas.microsoft.com/office/powerpoint/2010/main" val="22533395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360854" y="972102"/>
            <a:ext cx="11567000" cy="2456898"/>
          </a:xfrm>
          <a:prstGeom prst="rect">
            <a:avLst/>
          </a:prstGeom>
        </p:spPr>
      </p:pic>
      <p:pic>
        <p:nvPicPr>
          <p:cNvPr id="4" name="分析.eps" descr="id:2147487343;FounderCES"/>
          <p:cNvPicPr/>
          <p:nvPr/>
        </p:nvPicPr>
        <p:blipFill>
          <a:blip r:embed="rId3"/>
          <a:stretch>
            <a:fillRect/>
          </a:stretch>
        </p:blipFill>
        <p:spPr>
          <a:xfrm>
            <a:off x="498522" y="1178882"/>
            <a:ext cx="1250325" cy="386536"/>
          </a:xfrm>
          <a:prstGeom prst="rect">
            <a:avLst/>
          </a:prstGeom>
        </p:spPr>
      </p:pic>
      <p:sp>
        <p:nvSpPr>
          <p:cNvPr id="7" name="内容占位符 1"/>
          <p:cNvSpPr txBox="1">
            <a:spLocks/>
          </p:cNvSpPr>
          <p:nvPr/>
        </p:nvSpPr>
        <p:spPr bwMode="auto">
          <a:xfrm>
            <a:off x="360854" y="876826"/>
            <a:ext cx="11485848" cy="2480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mtClean="0">
                <a:latin typeface="Times New Roman" panose="02020603050405020304" pitchFamily="18" charset="0"/>
                <a:ea typeface="宋体" panose="02010600030101010101" pitchFamily="2" charset="-122"/>
                <a:cs typeface="Times New Roman" panose="02020603050405020304" pitchFamily="18" charset="0"/>
              </a:rPr>
              <a:t>本</a:t>
            </a:r>
            <a:r>
              <a:rPr lang="zh-CN" altLang="zh-CN">
                <a:latin typeface="Times New Roman" panose="02020603050405020304" pitchFamily="18" charset="0"/>
                <a:ea typeface="宋体" panose="02010600030101010101" pitchFamily="2" charset="-122"/>
                <a:cs typeface="Times New Roman" panose="02020603050405020304" pitchFamily="18" charset="0"/>
              </a:rPr>
              <a:t>句是主从复合句。</a:t>
            </a:r>
            <a:r>
              <a:rPr lang="en-US" altLang="zh-CN">
                <a:latin typeface="Times New Roman" panose="02020603050405020304" pitchFamily="18" charset="0"/>
                <a:ea typeface="宋体" panose="02010600030101010101" pitchFamily="2" charset="-122"/>
                <a:cs typeface="Times New Roman" panose="02020603050405020304" pitchFamily="18" charset="0"/>
              </a:rPr>
              <a:t>that we should prepare ... and think about ... </a:t>
            </a:r>
            <a:r>
              <a:rPr lang="zh-CN" altLang="zh-CN">
                <a:latin typeface="Times New Roman" panose="02020603050405020304" pitchFamily="18" charset="0"/>
                <a:ea typeface="宋体" panose="02010600030101010101" pitchFamily="2" charset="-122"/>
                <a:cs typeface="Times New Roman" panose="02020603050405020304" pitchFamily="18" charset="0"/>
              </a:rPr>
              <a:t>是</a:t>
            </a:r>
            <a:r>
              <a:rPr lang="en-US" altLang="zh-CN">
                <a:latin typeface="Times New Roman" panose="02020603050405020304" pitchFamily="18" charset="0"/>
                <a:ea typeface="宋体" panose="02010600030101010101" pitchFamily="2" charset="-122"/>
                <a:cs typeface="Times New Roman" panose="02020603050405020304" pitchFamily="18" charset="0"/>
              </a:rPr>
              <a:t>that</a:t>
            </a:r>
            <a:r>
              <a:rPr lang="zh-CN" altLang="zh-CN">
                <a:latin typeface="Times New Roman" panose="02020603050405020304" pitchFamily="18" charset="0"/>
                <a:ea typeface="宋体" panose="02010600030101010101" pitchFamily="2" charset="-122"/>
                <a:cs typeface="Times New Roman" panose="02020603050405020304" pitchFamily="18" charset="0"/>
              </a:rPr>
              <a:t>引导的宾语从句，作动词</a:t>
            </a:r>
            <a:r>
              <a:rPr lang="en-US" altLang="zh-CN">
                <a:latin typeface="Times New Roman" panose="02020603050405020304" pitchFamily="18" charset="0"/>
                <a:ea typeface="宋体" panose="02010600030101010101" pitchFamily="2" charset="-122"/>
                <a:cs typeface="Times New Roman" panose="02020603050405020304" pitchFamily="18" charset="0"/>
              </a:rPr>
              <a:t>tell</a:t>
            </a:r>
            <a:r>
              <a:rPr lang="zh-CN" altLang="zh-CN">
                <a:latin typeface="Times New Roman" panose="02020603050405020304" pitchFamily="18" charset="0"/>
                <a:ea typeface="宋体" panose="02010600030101010101" pitchFamily="2" charset="-122"/>
                <a:cs typeface="Times New Roman" panose="02020603050405020304" pitchFamily="18" charset="0"/>
              </a:rPr>
              <a:t>的宾语。</a:t>
            </a:r>
            <a:r>
              <a:rPr lang="en-US" altLang="zh-CN">
                <a:latin typeface="Times New Roman" panose="02020603050405020304" pitchFamily="18" charset="0"/>
                <a:ea typeface="宋体" panose="02010600030101010101" pitchFamily="2" charset="-122"/>
                <a:cs typeface="Times New Roman" panose="02020603050405020304" pitchFamily="18" charset="0"/>
              </a:rPr>
              <a:t>to tell</a:t>
            </a:r>
            <a:r>
              <a:rPr lang="zh-CN" altLang="zh-CN">
                <a:latin typeface="Times New Roman" panose="02020603050405020304" pitchFamily="18" charset="0"/>
                <a:ea typeface="宋体" panose="02010600030101010101" pitchFamily="2" charset="-122"/>
                <a:cs typeface="Times New Roman" panose="02020603050405020304" pitchFamily="18" charset="0"/>
              </a:rPr>
              <a:t>是动词不定式作目的状语。</a:t>
            </a:r>
            <a:endParaRPr lang="zh-CN" altLang="zh-CN" sz="900">
              <a:effectLst/>
              <a:latin typeface="Times New Roman" panose="02020603050405020304" pitchFamily="18"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5878042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262558" y="891119"/>
            <a:ext cx="11584144" cy="1313745"/>
          </a:xfrm>
          <a:prstGeom prst="rect">
            <a:avLst/>
          </a:prstGeom>
        </p:spPr>
      </p:pic>
      <p:sp>
        <p:nvSpPr>
          <p:cNvPr id="5" name="内容占位符 1"/>
          <p:cNvSpPr txBox="1">
            <a:spLocks/>
          </p:cNvSpPr>
          <p:nvPr/>
        </p:nvSpPr>
        <p:spPr bwMode="auto">
          <a:xfrm>
            <a:off x="360854" y="2248591"/>
            <a:ext cx="11485848"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smtClean="0">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本</a:t>
            </a:r>
            <a:r>
              <a:rPr lang="zh-CN" altLang="zh-CN">
                <a:latin typeface="Times New Roman" panose="02020603050405020304" pitchFamily="18" charset="0"/>
                <a:ea typeface="楷体" panose="02010609060101010101" pitchFamily="49" charset="-122"/>
                <a:cs typeface="Times New Roman" panose="02020603050405020304" pitchFamily="18" charset="0"/>
              </a:rPr>
              <a:t>文主要讲述了一位年轻人来农场打工的故事。他总是在天气晴朗的时候把一切东西都准备就绪</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就算暴风雨来临</a:t>
            </a:r>
            <a:r>
              <a:rPr lang="zh-CN" altLang="zh-CN">
                <a:latin typeface="Times New Roman" panose="02020603050405020304" pitchFamily="18" charset="0"/>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农场上的一切都安然有序。这个故事告诉我们</a:t>
            </a:r>
            <a:r>
              <a:rPr lang="en-US" altLang="zh-CN">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未雨绸缪</a:t>
            </a:r>
            <a:r>
              <a:rPr lang="en-US" altLang="zh-CN">
                <a:latin typeface="宋体" panose="02010600030101010101" pitchFamily="2" charset="-122"/>
                <a:ea typeface="宋体" panose="02010600030101010101" pitchFamily="2" charset="-122"/>
                <a:cs typeface="Times New Roman" panose="02020603050405020304" pitchFamily="18" charset="0"/>
              </a:rPr>
              <a:t>”</a:t>
            </a:r>
            <a:r>
              <a:rPr lang="zh-CN" altLang="zh-CN">
                <a:latin typeface="Times New Roman" panose="02020603050405020304" pitchFamily="18" charset="0"/>
                <a:ea typeface="楷体" panose="02010609060101010101" pitchFamily="49" charset="-122"/>
                <a:cs typeface="Times New Roman" panose="02020603050405020304" pitchFamily="18" charset="0"/>
              </a:rPr>
              <a:t>的道理。</a:t>
            </a:r>
            <a:endParaRPr lang="zh-CN" altLang="zh-CN">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内容占位符 1"/>
          <p:cNvSpPr txBox="1">
            <a:spLocks/>
          </p:cNvSpPr>
          <p:nvPr/>
        </p:nvSpPr>
        <p:spPr bwMode="auto">
          <a:xfrm>
            <a:off x="6311230" y="5534874"/>
            <a:ext cx="5535472" cy="818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r">
              <a:spcAft>
                <a:spcPts val="0"/>
              </a:spcAft>
              <a:tabLst>
                <a:tab pos="585089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福建福州马尾期末</a:t>
            </a: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7" name="图片 6"/>
          <p:cNvPicPr>
            <a:picLocks noChangeAspect="1"/>
          </p:cNvPicPr>
          <p:nvPr/>
        </p:nvPicPr>
        <p:blipFill>
          <a:blip r:embed="rId3"/>
          <a:stretch>
            <a:fillRect/>
          </a:stretch>
        </p:blipFill>
        <p:spPr>
          <a:xfrm>
            <a:off x="406574" y="2346477"/>
            <a:ext cx="2601952" cy="679992"/>
          </a:xfrm>
          <a:prstGeom prst="rect">
            <a:avLst/>
          </a:prstGeom>
        </p:spPr>
      </p:pic>
    </p:spTree>
    <p:extLst>
      <p:ext uri="{BB962C8B-B14F-4D97-AF65-F5344CB8AC3E}">
        <p14:creationId xmlns:p14="http://schemas.microsoft.com/office/powerpoint/2010/main" val="42852217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21198"/>
            <a:ext cx="11485848" cy="1684244"/>
          </a:xfrm>
        </p:spPr>
        <p:txBody>
          <a:bodyPr/>
          <a:lstStyle/>
          <a:p>
            <a:pPr indent="914400" hangingPunct="0">
              <a:spcAft>
                <a:spcPts val="0"/>
              </a:spcAft>
              <a:tabLst>
                <a:tab pos="5850890" algn="l"/>
              </a:tabLst>
            </a:pP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An old farmer had a farm near the sea</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There were many trees and animals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farm</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needed workers to work for him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most people didn’t want to work there</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Rainstorms often hit there</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1"/>
          <p:cNvSpPr txBox="1">
            <a:spLocks/>
          </p:cNvSpPr>
          <p:nvPr/>
        </p:nvSpPr>
        <p:spPr bwMode="auto">
          <a:xfrm>
            <a:off x="360854" y="2378653"/>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850890" algn="l"/>
              </a:tabLst>
            </a:pPr>
            <a:r>
              <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40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B</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on			C</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内容占位符 4"/>
          <p:cNvSpPr txBox="1">
            <a:spLocks/>
          </p:cNvSpPr>
          <p:nvPr/>
        </p:nvSpPr>
        <p:spPr bwMode="auto">
          <a:xfrm>
            <a:off x="360854" y="2930963"/>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考查介词辨析。句意：农场上有许多树和动物。</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in</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里；</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on</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上；</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on the farm</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在农场上。故选</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矩形 5"/>
          <p:cNvSpPr/>
          <p:nvPr/>
        </p:nvSpPr>
        <p:spPr>
          <a:xfrm>
            <a:off x="883743" y="2495400"/>
            <a:ext cx="389850" cy="461665"/>
          </a:xfrm>
          <a:prstGeom prst="rect">
            <a:avLst/>
          </a:prstGeom>
        </p:spPr>
        <p:txBody>
          <a:bodyPr wrap="none">
            <a:spAutoFit/>
          </a:bodyPr>
          <a:lstStyle/>
          <a:p>
            <a:r>
              <a:rPr lang="en-US" altLang="zh-CN" sz="2400">
                <a:cs typeface="Times New Roman" panose="02020603050405020304" pitchFamily="18" charset="0"/>
              </a:rPr>
              <a:t>B</a:t>
            </a:r>
            <a:endParaRPr lang="zh-CN" altLang="en-US" sz="1800"/>
          </a:p>
        </p:txBody>
      </p:sp>
      <p:sp>
        <p:nvSpPr>
          <p:cNvPr id="7" name="内容占位符 1"/>
          <p:cNvSpPr txBox="1">
            <a:spLocks/>
          </p:cNvSpPr>
          <p:nvPr/>
        </p:nvSpPr>
        <p:spPr bwMode="auto">
          <a:xfrm>
            <a:off x="360854" y="4047476"/>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850890" algn="l"/>
              </a:tabLst>
            </a:pPr>
            <a:r>
              <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40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	B</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or			 C</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but</a:t>
            </a:r>
          </a:p>
        </p:txBody>
      </p:sp>
      <p:sp>
        <p:nvSpPr>
          <p:cNvPr id="8" name="内容占位符 4"/>
          <p:cNvSpPr txBox="1">
            <a:spLocks/>
          </p:cNvSpPr>
          <p:nvPr/>
        </p:nvSpPr>
        <p:spPr bwMode="auto">
          <a:xfrm>
            <a:off x="360854" y="4562274"/>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考查连词辨析。句意：他需要工人为他工作，但大多数人不想在那里工作。</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so</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因此；</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or</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或者；</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but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但是。</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He needed workers to work for him</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most people didn’t want to work there</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是转折关系。故选</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9" name="矩形 8"/>
          <p:cNvSpPr/>
          <p:nvPr/>
        </p:nvSpPr>
        <p:spPr>
          <a:xfrm>
            <a:off x="874317" y="4135942"/>
            <a:ext cx="407484" cy="461665"/>
          </a:xfrm>
          <a:prstGeom prst="rect">
            <a:avLst/>
          </a:prstGeom>
        </p:spPr>
        <p:txBody>
          <a:bodyPr wrap="none">
            <a:spAutoFit/>
          </a:bodyPr>
          <a:lstStyle/>
          <a:p>
            <a:r>
              <a:rPr lang="en-US" altLang="zh-CN" sz="2400">
                <a:cs typeface="Times New Roman" panose="02020603050405020304" pitchFamily="18" charset="0"/>
              </a:rPr>
              <a:t>C</a:t>
            </a:r>
            <a:endParaRPr lang="zh-CN" altLang="en-US" sz="1800"/>
          </a:p>
        </p:txBody>
      </p:sp>
    </p:spTree>
    <p:extLst>
      <p:ext uri="{BB962C8B-B14F-4D97-AF65-F5344CB8AC3E}">
        <p14:creationId xmlns:p14="http://schemas.microsoft.com/office/powerpoint/2010/main" val="38013120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8" grpId="0"/>
      <p:bldP spid="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4"/>
          <p:cNvSpPr txBox="1">
            <a:spLocks/>
          </p:cNvSpPr>
          <p:nvPr/>
        </p:nvSpPr>
        <p:spPr bwMode="auto">
          <a:xfrm>
            <a:off x="360854" y="3601297"/>
            <a:ext cx="11485848"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考查名词辨析。句意：一天，</a:t>
            </a:r>
            <a:r>
              <a:rPr lang="zh-CN" altLang="zh-CN" sz="2400" b="1" u="wavy">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一个年</a:t>
            </a:r>
            <a:r>
              <a:rPr lang="zh-CN" altLang="zh-CN" sz="2400" b="1" u="wavy" smtClean="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轻人</a:t>
            </a:r>
            <a:r>
              <a:rPr lang="en-US" altLang="zh-CN" sz="2400" b="1" u="wavy" smtClean="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b="1" u="wavy" smtClean="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去</a:t>
            </a:r>
            <a:r>
              <a:rPr lang="en-US" altLang="zh-CN" sz="2400" b="1" u="wavy" smtClean="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b="1" u="wavy" smtClean="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农</a:t>
            </a:r>
            <a:r>
              <a:rPr lang="en-US" altLang="zh-CN" sz="2400" b="1" u="wavy" smtClean="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b="1" u="wavy">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场</a:t>
            </a:r>
            <a:r>
              <a:rPr lang="zh-CN" altLang="zh-CN" sz="2400" b="1">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找工作</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food</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食</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物</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money</a:t>
            </a:r>
            <a:endParaRPr lang="en-US" altLang="zh-CN" sz="2400" b="1">
              <a:solidFill>
                <a:srgbClr val="00B0F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sz="2400" b="1"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ask</a:t>
            </a:r>
            <a:r>
              <a:rPr lang="en-US" altLang="zh-CN" sz="2400" b="1"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b="1"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for</a:t>
            </a:r>
            <a:r>
              <a:rPr lang="en-US" altLang="zh-CN" sz="2400" b="1"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b="1"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400" b="1"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b="1"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job</a:t>
            </a:r>
            <a:r>
              <a:rPr lang="zh-CN" altLang="zh-CN" sz="2400" b="1"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找工作。</a:t>
            </a:r>
            <a:endParaRPr lang="en-US" altLang="zh-CN" sz="2400" b="1" u="wavy" smtClean="0">
              <a:solidFill>
                <a:srgbClr val="00B0F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金</a:t>
            </a:r>
            <a:r>
              <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钱</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job</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工</a:t>
            </a:r>
            <a:r>
              <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作</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a:t>
            </a:r>
            <a:r>
              <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据</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He </a:t>
            </a:r>
            <a:r>
              <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needed </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workers to work for him</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可知，这个人来农场找工作。故选</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2" name="内容占位符 1"/>
          <p:cNvSpPr>
            <a:spLocks noGrp="1"/>
          </p:cNvSpPr>
          <p:nvPr>
            <p:ph idx="1"/>
          </p:nvPr>
        </p:nvSpPr>
        <p:spPr>
          <a:xfrm>
            <a:off x="360854" y="746120"/>
            <a:ext cx="11485848" cy="2238241"/>
          </a:xfrm>
        </p:spPr>
        <p:txBody>
          <a:bodyPr/>
          <a:lstStyle/>
          <a:p>
            <a:pPr indent="914400" hangingPunct="0">
              <a:spcAft>
                <a:spcPts val="0"/>
              </a:spcAft>
              <a:tabLst>
                <a:tab pos="5850890" algn="l"/>
              </a:tabLst>
            </a:pP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 day, a young man went to the farm to ask for </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 you a good worker</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 you do to help the farm</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asked the farmer</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can sleep when the wind blows,</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said the young man</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farmer didn’t understand him</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But he liked the young man and let him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2957699"/>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665663" algn="l"/>
                <a:tab pos="7985125" algn="l"/>
              </a:tabLst>
            </a:pPr>
            <a:r>
              <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40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food	B</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money	C</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job</a:t>
            </a:r>
          </a:p>
        </p:txBody>
      </p:sp>
      <p:sp>
        <p:nvSpPr>
          <p:cNvPr id="5" name="矩形 4"/>
          <p:cNvSpPr/>
          <p:nvPr/>
        </p:nvSpPr>
        <p:spPr>
          <a:xfrm>
            <a:off x="947741" y="3102725"/>
            <a:ext cx="407484" cy="461665"/>
          </a:xfrm>
          <a:prstGeom prst="rect">
            <a:avLst/>
          </a:prstGeom>
        </p:spPr>
        <p:txBody>
          <a:bodyPr wrap="none">
            <a:spAutoFit/>
          </a:bodyPr>
          <a:lstStyle/>
          <a:p>
            <a:r>
              <a:rPr lang="en-US" altLang="zh-CN" sz="2400">
                <a:cs typeface="Times New Roman" panose="02020603050405020304" pitchFamily="18" charset="0"/>
              </a:rPr>
              <a:t>C</a:t>
            </a:r>
            <a:endParaRPr lang="zh-CN" altLang="en-US" sz="2400"/>
          </a:p>
        </p:txBody>
      </p:sp>
      <p:pic>
        <p:nvPicPr>
          <p:cNvPr id="6" name="箭头右.eps" descr="id:2147487777;FounderCES"/>
          <p:cNvPicPr/>
          <p:nvPr/>
        </p:nvPicPr>
        <p:blipFill>
          <a:blip r:embed="rId2"/>
          <a:stretch>
            <a:fillRect/>
          </a:stretch>
        </p:blipFill>
        <p:spPr>
          <a:xfrm>
            <a:off x="6887294" y="4279457"/>
            <a:ext cx="376998" cy="297554"/>
          </a:xfrm>
          <a:prstGeom prst="rect">
            <a:avLst/>
          </a:prstGeom>
        </p:spPr>
      </p:pic>
    </p:spTree>
    <p:extLst>
      <p:ext uri="{BB962C8B-B14F-4D97-AF65-F5344CB8AC3E}">
        <p14:creationId xmlns:p14="http://schemas.microsoft.com/office/powerpoint/2010/main" val="2101580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indent="914400" hangingPunct="0">
              <a:spcAft>
                <a:spcPts val="0"/>
              </a:spcAft>
              <a:tabLst>
                <a:tab pos="5850890" algn="l"/>
              </a:tabLst>
            </a:pP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 day, a young man went to the farm to ask for </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 you a good worker</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 you do to help the farm</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asked the farmer</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can sleep when the wind blows,</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said the young man</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farmer didn’t understand him</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But he liked the young man and let him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2936514"/>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751388" algn="l"/>
              </a:tabLst>
            </a:pPr>
            <a:r>
              <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z="240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When	B</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Why		C</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What</a:t>
            </a:r>
          </a:p>
        </p:txBody>
      </p:sp>
      <p:sp>
        <p:nvSpPr>
          <p:cNvPr id="4" name="内容占位符 4"/>
          <p:cNvSpPr txBox="1">
            <a:spLocks/>
          </p:cNvSpPr>
          <p:nvPr/>
        </p:nvSpPr>
        <p:spPr bwMode="auto">
          <a:xfrm>
            <a:off x="360854" y="3501008"/>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考查疑问词辨析。句意：你能做些什么来帮助农场？</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when</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什么时候；</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why</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为什么；</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what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什么。此空作</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do</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的宾语，用</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what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表示</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做什么</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881754" y="3034407"/>
            <a:ext cx="407484" cy="461665"/>
          </a:xfrm>
          <a:prstGeom prst="rect">
            <a:avLst/>
          </a:prstGeom>
        </p:spPr>
        <p:txBody>
          <a:bodyPr wrap="none">
            <a:spAutoFit/>
          </a:bodyPr>
          <a:lstStyle/>
          <a:p>
            <a:r>
              <a:rPr lang="en-US" altLang="zh-CN" sz="2400">
                <a:cs typeface="Times New Roman" panose="02020603050405020304" pitchFamily="18" charset="0"/>
              </a:rPr>
              <a:t>C</a:t>
            </a:r>
            <a:endParaRPr lang="zh-CN" altLang="en-US" sz="1800"/>
          </a:p>
        </p:txBody>
      </p:sp>
    </p:spTree>
    <p:extLst>
      <p:ext uri="{BB962C8B-B14F-4D97-AF65-F5344CB8AC3E}">
        <p14:creationId xmlns:p14="http://schemas.microsoft.com/office/powerpoint/2010/main" val="30764989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indent="914400" hangingPunct="0">
              <a:spcAft>
                <a:spcPts val="0"/>
              </a:spcAft>
              <a:tabLst>
                <a:tab pos="5850890" algn="l"/>
              </a:tabLst>
            </a:pP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 day, a young man went to the farm to ask for </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Are you a good worker</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can you do to help the farm</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asked the farmer</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can sleep when the wind blows,</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said the young man</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farmer didn’t understand him</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But he liked the young man and let him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2924944"/>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4308475" algn="l"/>
                <a:tab pos="6910388" algn="l"/>
              </a:tabLst>
            </a:pPr>
            <a:r>
              <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sz="240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stay	B</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move	 C</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go</a:t>
            </a:r>
          </a:p>
        </p:txBody>
      </p:sp>
      <p:sp>
        <p:nvSpPr>
          <p:cNvPr id="4" name="内容占位符 4"/>
          <p:cNvSpPr txBox="1">
            <a:spLocks/>
          </p:cNvSpPr>
          <p:nvPr/>
        </p:nvSpPr>
        <p:spPr bwMode="auto">
          <a:xfrm>
            <a:off x="360854" y="3557960"/>
            <a:ext cx="11485848"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考查动词辨析。句意：但他喜欢这个年轻人，</a:t>
            </a:r>
            <a:r>
              <a:rPr lang="zh-CN" altLang="zh-CN" sz="2400" b="1" u="wavy">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让他留下了</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stay</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留下，停留；</a:t>
            </a:r>
            <a:r>
              <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p>
          <a:p>
            <a:pPr>
              <a:spcAft>
                <a:spcPts val="0"/>
              </a:spcAft>
            </a:pPr>
            <a:r>
              <a:rPr lang="en-US" altLang="zh-CN" sz="2400" b="1"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                                                  let</a:t>
            </a:r>
            <a:r>
              <a:rPr lang="en-US" altLang="zh-CN" sz="2400" b="1"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sb</a:t>
            </a:r>
            <a:r>
              <a:rPr lang="en-US" altLang="zh-CN" sz="2400" b="1">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do</a:t>
            </a:r>
            <a:r>
              <a:rPr lang="en-US" altLang="zh-CN" sz="2400" b="1">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400"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sth</a:t>
            </a:r>
            <a:r>
              <a:rPr lang="en-US" altLang="zh-CN" sz="2400" b="1">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z="2400" b="1">
                <a:solidFill>
                  <a:srgbClr val="00B0F0"/>
                </a:solidFill>
                <a:latin typeface="Times New Roman" panose="02020603050405020304" pitchFamily="18" charset="0"/>
                <a:ea typeface="楷体" panose="02010609060101010101" pitchFamily="49" charset="-122"/>
                <a:cs typeface="Times New Roman" panose="02020603050405020304" pitchFamily="18" charset="0"/>
              </a:rPr>
              <a:t>让某人做某事</a:t>
            </a:r>
            <a:r>
              <a:rPr lang="zh-CN" altLang="zh-CN" sz="2400" b="1" smtClean="0">
                <a:solidFill>
                  <a:srgbClr val="00B0F0"/>
                </a:solidFill>
                <a:latin typeface="Times New Roman" panose="02020603050405020304" pitchFamily="18" charset="0"/>
                <a:ea typeface="楷体" panose="02010609060101010101" pitchFamily="49" charset="-122"/>
                <a:cs typeface="Times New Roman" panose="02020603050405020304" pitchFamily="18" charset="0"/>
              </a:rPr>
              <a:t>。</a:t>
            </a:r>
            <a:endPar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move </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移</a:t>
            </a:r>
            <a:r>
              <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动</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go</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去</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a:t>
            </a:r>
            <a:r>
              <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据</a:t>
            </a:r>
            <a:r>
              <a:rPr lang="en-US" altLang="zh-CN" sz="2400" b="1" smtClean="0">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But he liked the young man</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可知，他让这个年轻人留下来了。故选</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844046" y="3040506"/>
            <a:ext cx="407484" cy="461665"/>
          </a:xfrm>
          <a:prstGeom prst="rect">
            <a:avLst/>
          </a:prstGeom>
        </p:spPr>
        <p:txBody>
          <a:bodyPr wrap="none">
            <a:spAutoFit/>
          </a:bodyPr>
          <a:lstStyle/>
          <a:p>
            <a:r>
              <a:rPr lang="en-US" altLang="zh-CN" sz="2400"/>
              <a:t>A</a:t>
            </a:r>
            <a:endParaRPr lang="zh-CN" altLang="en-US" sz="1800"/>
          </a:p>
        </p:txBody>
      </p:sp>
      <p:pic>
        <p:nvPicPr>
          <p:cNvPr id="6" name="箭头右.eps" descr="id:2147487784;FounderCES"/>
          <p:cNvPicPr/>
          <p:nvPr/>
        </p:nvPicPr>
        <p:blipFill>
          <a:blip r:embed="rId2"/>
          <a:stretch>
            <a:fillRect/>
          </a:stretch>
        </p:blipFill>
        <p:spPr>
          <a:xfrm flipH="1">
            <a:off x="8039422" y="4252662"/>
            <a:ext cx="353798" cy="241402"/>
          </a:xfrm>
          <a:prstGeom prst="rect">
            <a:avLst/>
          </a:prstGeom>
        </p:spPr>
      </p:pic>
    </p:spTree>
    <p:extLst>
      <p:ext uri="{BB962C8B-B14F-4D97-AF65-F5344CB8AC3E}">
        <p14:creationId xmlns:p14="http://schemas.microsoft.com/office/powerpoint/2010/main" val="15931824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099742"/>
          </a:xfrm>
        </p:spPr>
        <p:txBody>
          <a:bodyPr/>
          <a:lstStyle/>
          <a:p>
            <a:pPr indent="914400" hangingPunct="0">
              <a:lnSpc>
                <a:spcPct val="140000"/>
              </a:lnSpc>
              <a:spcAft>
                <a:spcPts val="0"/>
              </a:spcAft>
              <a:tabLst>
                <a:tab pos="5850890" algn="l"/>
              </a:tabLst>
            </a:pP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One night, a big rainstorm came</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old farmer ran to the farm quickly</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All was safe</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Farm tools were in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6</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right places</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doors of the farmhouse were closed</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Even the animals kept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7</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old farmer went to the young man’s room</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found the young man was sleeping in his bed</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2837191"/>
            <a:ext cx="11485848" cy="609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40000"/>
              </a:lnSpc>
              <a:spcAft>
                <a:spcPts val="0"/>
              </a:spcAft>
              <a:tabLst>
                <a:tab pos="5850890" algn="l"/>
              </a:tabLst>
            </a:pPr>
            <a:r>
              <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sz="240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our                         B</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their		 C</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his</a:t>
            </a:r>
          </a:p>
        </p:txBody>
      </p:sp>
      <p:sp>
        <p:nvSpPr>
          <p:cNvPr id="4" name="内容占位符 4"/>
          <p:cNvSpPr txBox="1">
            <a:spLocks/>
          </p:cNvSpPr>
          <p:nvPr/>
        </p:nvSpPr>
        <p:spPr bwMode="auto">
          <a:xfrm>
            <a:off x="360854" y="3329677"/>
            <a:ext cx="11485848" cy="106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140000"/>
              </a:lnSpc>
              <a:spcAft>
                <a:spcPts val="0"/>
              </a:spcAft>
            </a:pP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考查代词辨析。句意：农具放在合适的地方。此空指代</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Farm tools</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，空后为名词，要用代词</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their</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881753" y="2850244"/>
            <a:ext cx="389850" cy="609398"/>
          </a:xfrm>
          <a:prstGeom prst="rect">
            <a:avLst/>
          </a:prstGeom>
        </p:spPr>
        <p:txBody>
          <a:bodyPr wrap="none">
            <a:spAutoFit/>
          </a:bodyPr>
          <a:lstStyle/>
          <a:p>
            <a:pPr>
              <a:lnSpc>
                <a:spcPct val="140000"/>
              </a:lnSpc>
            </a:pPr>
            <a:r>
              <a:rPr lang="en-US" altLang="zh-CN" sz="2400">
                <a:cs typeface="Times New Roman" panose="02020603050405020304" pitchFamily="18" charset="0"/>
              </a:rPr>
              <a:t>B</a:t>
            </a:r>
            <a:endParaRPr lang="zh-CN" altLang="en-US" sz="1800"/>
          </a:p>
        </p:txBody>
      </p:sp>
      <p:sp>
        <p:nvSpPr>
          <p:cNvPr id="6" name="内容占位符 1"/>
          <p:cNvSpPr txBox="1">
            <a:spLocks/>
          </p:cNvSpPr>
          <p:nvPr/>
        </p:nvSpPr>
        <p:spPr bwMode="auto">
          <a:xfrm>
            <a:off x="360854" y="4337572"/>
            <a:ext cx="11485848" cy="609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40000"/>
              </a:lnSpc>
              <a:spcAft>
                <a:spcPts val="0"/>
              </a:spcAft>
              <a:tabLst>
                <a:tab pos="5850890" algn="l"/>
              </a:tabLst>
            </a:pPr>
            <a:r>
              <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7</a:t>
            </a:r>
            <a:r>
              <a:rPr lang="en-US" altLang="zh-CN" sz="240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quiet                       B</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busy		C</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noisy</a:t>
            </a:r>
          </a:p>
        </p:txBody>
      </p:sp>
      <p:sp>
        <p:nvSpPr>
          <p:cNvPr id="7" name="内容占位符 4"/>
          <p:cNvSpPr txBox="1">
            <a:spLocks/>
          </p:cNvSpPr>
          <p:nvPr/>
        </p:nvSpPr>
        <p:spPr bwMode="auto">
          <a:xfrm>
            <a:off x="360854" y="4898940"/>
            <a:ext cx="11485848" cy="15826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lnSpc>
                <a:spcPct val="140000"/>
              </a:lnSpc>
              <a:spcAft>
                <a:spcPts val="0"/>
              </a:spcAft>
            </a:pP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考查形容词辨析。句意：甚至动物都保持安静。</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quiet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安静的；</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busy</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忙碌的；</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noisy</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吵闹的。根据</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 doors of the farmhouse were closed.</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可知，门是关闭的，动物都是安静的。故选</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矩形 7"/>
          <p:cNvSpPr/>
          <p:nvPr/>
        </p:nvSpPr>
        <p:spPr>
          <a:xfrm>
            <a:off x="853473" y="4312916"/>
            <a:ext cx="407484" cy="609398"/>
          </a:xfrm>
          <a:prstGeom prst="rect">
            <a:avLst/>
          </a:prstGeom>
        </p:spPr>
        <p:txBody>
          <a:bodyPr wrap="none">
            <a:spAutoFit/>
          </a:bodyPr>
          <a:lstStyle/>
          <a:p>
            <a:pPr>
              <a:lnSpc>
                <a:spcPct val="140000"/>
              </a:lnSpc>
            </a:pPr>
            <a:r>
              <a:rPr lang="en-US" altLang="zh-CN" sz="2400"/>
              <a:t>A</a:t>
            </a:r>
            <a:endParaRPr lang="zh-CN" altLang="en-US" sz="1800"/>
          </a:p>
        </p:txBody>
      </p:sp>
    </p:spTree>
    <p:extLst>
      <p:ext uri="{BB962C8B-B14F-4D97-AF65-F5344CB8AC3E}">
        <p14:creationId xmlns:p14="http://schemas.microsoft.com/office/powerpoint/2010/main" val="7147152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P spid="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949508"/>
          </a:xfrm>
        </p:spPr>
        <p:txBody>
          <a:bodyPr/>
          <a:lstStyle/>
          <a:p>
            <a:pPr indent="914400" hangingPunct="0">
              <a:spcAft>
                <a:spcPts val="0"/>
              </a:spcAft>
              <a:tabLst>
                <a:tab pos="5850890" algn="l"/>
              </a:tabLst>
            </a:pP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fact, the young man </a:t>
            </a:r>
            <a:r>
              <a:rPr lang="zh-CN" altLang="zh-CN" sz="28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8</a:t>
            </a:r>
            <a:r>
              <a:rPr lang="zh-CN" altLang="zh-CN" sz="28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did his work very well when the skies were clear</a:t>
            </a:r>
            <a:r>
              <a:rPr lang="en-US" altLang="zh-CN" sz="28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was prepared for the rainstorm before it came</a:t>
            </a:r>
            <a:r>
              <a:rPr lang="en-US" altLang="zh-CN" sz="28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a:t>
            </a:r>
            <a:r>
              <a:rPr lang="zh-CN" altLang="zh-CN" sz="28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9</a:t>
            </a:r>
            <a:r>
              <a:rPr lang="zh-CN" altLang="zh-CN" sz="28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everything ahead of time</a:t>
            </a:r>
            <a:r>
              <a:rPr lang="en-US" altLang="zh-CN" sz="28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2655766"/>
            <a:ext cx="114858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850890" algn="l"/>
              </a:tabLst>
            </a:pPr>
            <a:r>
              <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sz="240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never               B</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seldom		C</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always</a:t>
            </a:r>
          </a:p>
        </p:txBody>
      </p:sp>
      <p:sp>
        <p:nvSpPr>
          <p:cNvPr id="4" name="内容占位符 4"/>
          <p:cNvSpPr txBox="1">
            <a:spLocks/>
          </p:cNvSpPr>
          <p:nvPr/>
        </p:nvSpPr>
        <p:spPr bwMode="auto">
          <a:xfrm>
            <a:off x="360854" y="3216410"/>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考查副词辨析。句意：事实上，当天空晴朗的时候，这个年轻人总是把工作做得很好。</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never</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从不；</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seldom</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很少；</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always</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总是。根据</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He was prepared for the rainstorm before it came.</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可知，在天气好的时候，这个年轻人总是把所有的东西准备好。故选</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862899" y="2772512"/>
            <a:ext cx="407484" cy="461665"/>
          </a:xfrm>
          <a:prstGeom prst="rect">
            <a:avLst/>
          </a:prstGeom>
        </p:spPr>
        <p:txBody>
          <a:bodyPr wrap="none">
            <a:spAutoFit/>
          </a:bodyPr>
          <a:lstStyle/>
          <a:p>
            <a:r>
              <a:rPr lang="en-US" altLang="zh-CN" sz="2400">
                <a:cs typeface="Times New Roman" panose="02020603050405020304" pitchFamily="18" charset="0"/>
              </a:rPr>
              <a:t>C</a:t>
            </a:r>
            <a:endParaRPr lang="zh-CN" altLang="en-US" sz="1800"/>
          </a:p>
        </p:txBody>
      </p:sp>
    </p:spTree>
    <p:extLst>
      <p:ext uri="{BB962C8B-B14F-4D97-AF65-F5344CB8AC3E}">
        <p14:creationId xmlns:p14="http://schemas.microsoft.com/office/powerpoint/2010/main" val="34149781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949508"/>
          </a:xfrm>
        </p:spPr>
        <p:txBody>
          <a:bodyPr/>
          <a:lstStyle/>
          <a:p>
            <a:pPr indent="914400" hangingPunct="0">
              <a:spcAft>
                <a:spcPts val="0"/>
              </a:spcAft>
              <a:tabLst>
                <a:tab pos="5850890" algn="l"/>
              </a:tabLst>
            </a:pP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 fact, the young man </a:t>
            </a:r>
            <a:r>
              <a:rPr lang="zh-CN" altLang="zh-CN" sz="28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8</a:t>
            </a:r>
            <a:r>
              <a:rPr lang="zh-CN" altLang="zh-CN" sz="28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did his work very well when the skies were clear</a:t>
            </a:r>
            <a:r>
              <a:rPr lang="en-US" altLang="zh-CN" sz="28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was prepared for the rainstorm before it came</a:t>
            </a:r>
            <a:r>
              <a:rPr lang="en-US" altLang="zh-CN" sz="28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a:t>
            </a:r>
            <a:r>
              <a:rPr lang="zh-CN" altLang="zh-CN" sz="28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9</a:t>
            </a:r>
            <a:r>
              <a:rPr lang="zh-CN" altLang="zh-CN" sz="28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everything ahead of time</a:t>
            </a:r>
            <a:r>
              <a:rPr lang="en-US" altLang="zh-CN" sz="28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2658510"/>
            <a:ext cx="114858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850890" algn="l"/>
              </a:tabLst>
            </a:pPr>
            <a:r>
              <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sz="240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put away              B</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put on		C</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put up </a:t>
            </a:r>
          </a:p>
        </p:txBody>
      </p:sp>
      <p:sp>
        <p:nvSpPr>
          <p:cNvPr id="4" name="内容占位符 4"/>
          <p:cNvSpPr txBox="1">
            <a:spLocks/>
          </p:cNvSpPr>
          <p:nvPr/>
        </p:nvSpPr>
        <p:spPr bwMode="auto">
          <a:xfrm>
            <a:off x="360854" y="3241257"/>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考查动词短语辨析。句意：他提前把每件东西都收拾好了。</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put away</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放好；</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put on</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穿上；</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put up</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张贴。根据</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He was prepared for the rainstorm before it came.</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可知，他提前把东西收好了。故选</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881753" y="2756403"/>
            <a:ext cx="407484" cy="461665"/>
          </a:xfrm>
          <a:prstGeom prst="rect">
            <a:avLst/>
          </a:prstGeom>
        </p:spPr>
        <p:txBody>
          <a:bodyPr wrap="none">
            <a:spAutoFit/>
          </a:bodyPr>
          <a:lstStyle/>
          <a:p>
            <a:r>
              <a:rPr lang="en-US" altLang="zh-CN" sz="2400"/>
              <a:t>A</a:t>
            </a:r>
            <a:endParaRPr lang="zh-CN" altLang="en-US" sz="1800"/>
          </a:p>
        </p:txBody>
      </p:sp>
    </p:spTree>
    <p:extLst>
      <p:ext uri="{BB962C8B-B14F-4D97-AF65-F5344CB8AC3E}">
        <p14:creationId xmlns:p14="http://schemas.microsoft.com/office/powerpoint/2010/main" val="41548848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chemeClr val="tx1"/>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835</TotalTime>
  <Words>854</Words>
  <Application>Microsoft Office PowerPoint</Application>
  <PresentationFormat>自定义</PresentationFormat>
  <Paragraphs>50</Paragraphs>
  <Slides>12</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12</vt:i4>
      </vt:variant>
    </vt:vector>
  </HeadingPairs>
  <TitlesOfParts>
    <vt:vector size="20" baseType="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微软用户</cp:lastModifiedBy>
  <cp:revision>485</cp:revision>
  <dcterms:created xsi:type="dcterms:W3CDTF">2020-11-06T05:24:00Z</dcterms:created>
  <dcterms:modified xsi:type="dcterms:W3CDTF">2025-09-13T05:46:32Z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